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440" r:id="rId3"/>
    <p:sldId id="441" r:id="rId4"/>
    <p:sldId id="442" r:id="rId5"/>
    <p:sldId id="443" r:id="rId6"/>
    <p:sldId id="432" r:id="rId7"/>
    <p:sldId id="444" r:id="rId8"/>
    <p:sldId id="445" r:id="rId9"/>
    <p:sldId id="446" r:id="rId10"/>
    <p:sldId id="447" r:id="rId11"/>
    <p:sldId id="448" r:id="rId12"/>
    <p:sldId id="449" r:id="rId13"/>
    <p:sldId id="450" r:id="rId14"/>
    <p:sldId id="451" r:id="rId15"/>
    <p:sldId id="452" r:id="rId16"/>
    <p:sldId id="453" r:id="rId17"/>
    <p:sldId id="454" r:id="rId18"/>
    <p:sldId id="455" r:id="rId19"/>
    <p:sldId id="456" r:id="rId20"/>
    <p:sldId id="460" r:id="rId21"/>
    <p:sldId id="457" r:id="rId22"/>
    <p:sldId id="458" r:id="rId23"/>
    <p:sldId id="45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511"/>
    <p:restoredTop sz="94659"/>
  </p:normalViewPr>
  <p:slideViewPr>
    <p:cSldViewPr snapToGrid="0" snapToObjects="1">
      <p:cViewPr>
        <p:scale>
          <a:sx n="62" d="100"/>
          <a:sy n="62" d="100"/>
        </p:scale>
        <p:origin x="588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C2CB9E-F9B8-4243-A293-BD87924C1C8E}" type="datetimeFigureOut">
              <a:rPr lang="en-US" smtClean="0"/>
              <a:t>4/11/2017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52288-2427-CD44-8475-59E15EB1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567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552288-2427-CD44-8475-59E15EB158B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800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552288-2427-CD44-8475-59E15EB158B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99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4/11/2017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4/11/2017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4/11/2017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4/11/2017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4/11/2017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4/11/2017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4/11/2017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4/11/2017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4/11/2017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4/11/2017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4/11/2017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4/11/2017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585627"/>
            <a:ext cx="10572000" cy="2971051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Lecture 13 – </a:t>
            </a:r>
            <a:br>
              <a:rPr lang="en-US" dirty="0"/>
            </a:br>
            <a:r>
              <a:rPr lang="en-US" dirty="0"/>
              <a:t>Task Structuring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076961"/>
            <a:ext cx="10572000" cy="1181598"/>
          </a:xfrm>
        </p:spPr>
        <p:txBody>
          <a:bodyPr/>
          <a:lstStyle/>
          <a:p>
            <a:r>
              <a:rPr lang="en-US" dirty="0"/>
              <a:t>COMP 3700: Modeling and Design</a:t>
            </a:r>
          </a:p>
          <a:p>
            <a:r>
              <a:rPr lang="en-US" dirty="0"/>
              <a:t>Chapters 15 &amp; 18: Designing Client/Server Software Architectures &amp; Designing Concurrent and Real-Time Software Architectures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810001" y="6258559"/>
            <a:ext cx="10572000" cy="44704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Gomaa</a:t>
            </a:r>
            <a:r>
              <a:rPr lang="en-US" dirty="0"/>
              <a:t>, 2011</a:t>
            </a:r>
          </a:p>
        </p:txBody>
      </p:sp>
    </p:spTree>
    <p:extLst>
      <p:ext uri="{BB962C8B-B14F-4D97-AF65-F5344CB8AC3E}">
        <p14:creationId xmlns:p14="http://schemas.microsoft.com/office/powerpoint/2010/main" val="460021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Structuring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 driven task</a:t>
            </a:r>
          </a:p>
          <a:p>
            <a:pPr lvl="1"/>
            <a:r>
              <a:rPr lang="en-US" dirty="0"/>
              <a:t>Activated by external event (e.g., interrupt)</a:t>
            </a:r>
          </a:p>
          <a:p>
            <a:r>
              <a:rPr lang="en-US" dirty="0"/>
              <a:t>Periodic task</a:t>
            </a:r>
          </a:p>
          <a:p>
            <a:pPr lvl="1"/>
            <a:r>
              <a:rPr lang="en-US" dirty="0"/>
              <a:t>Activated by timer</a:t>
            </a:r>
          </a:p>
          <a:p>
            <a:r>
              <a:rPr lang="en-US" dirty="0"/>
              <a:t>Demand driven task</a:t>
            </a:r>
          </a:p>
          <a:p>
            <a:pPr lvl="1"/>
            <a:r>
              <a:rPr lang="en-US" dirty="0"/>
              <a:t>Activated by arrival of internal message</a:t>
            </a:r>
          </a:p>
        </p:txBody>
      </p:sp>
    </p:spTree>
    <p:extLst>
      <p:ext uri="{BB962C8B-B14F-4D97-AF65-F5344CB8AC3E}">
        <p14:creationId xmlns:p14="http://schemas.microsoft.com/office/powerpoint/2010/main" val="3044761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Task Structuring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 driven I/O task</a:t>
            </a:r>
          </a:p>
          <a:p>
            <a:pPr lvl="1"/>
            <a:r>
              <a:rPr lang="en-US" dirty="0"/>
              <a:t>Task for each event (interrupt) driven I/O device</a:t>
            </a:r>
          </a:p>
          <a:p>
            <a:pPr lvl="1"/>
            <a:r>
              <a:rPr lang="en-US" dirty="0"/>
              <a:t>Event driven device generates interrupt</a:t>
            </a:r>
          </a:p>
          <a:p>
            <a:r>
              <a:rPr lang="en-US" dirty="0"/>
              <a:t>Periodic I/O task</a:t>
            </a:r>
          </a:p>
          <a:p>
            <a:pPr lvl="1"/>
            <a:r>
              <a:rPr lang="en-US" dirty="0"/>
              <a:t>Task for each polled I/O device</a:t>
            </a:r>
          </a:p>
          <a:p>
            <a:pPr lvl="1"/>
            <a:r>
              <a:rPr lang="en-US" dirty="0"/>
              <a:t>I/O device (usually input) sampled at regular intervals</a:t>
            </a:r>
          </a:p>
          <a:p>
            <a:r>
              <a:rPr lang="en-US" dirty="0"/>
              <a:t>Demand driven I/O task</a:t>
            </a:r>
          </a:p>
          <a:p>
            <a:pPr lvl="1"/>
            <a:r>
              <a:rPr lang="en-US" dirty="0"/>
              <a:t>Task for each passive I/O device (usually output)</a:t>
            </a:r>
          </a:p>
          <a:p>
            <a:pPr lvl="1"/>
            <a:r>
              <a:rPr lang="en-US" dirty="0"/>
              <a:t>Computation overlapped with output</a:t>
            </a:r>
          </a:p>
        </p:txBody>
      </p:sp>
    </p:spTree>
    <p:extLst>
      <p:ext uri="{BB962C8B-B14F-4D97-AF65-F5344CB8AC3E}">
        <p14:creationId xmlns:p14="http://schemas.microsoft.com/office/powerpoint/2010/main" val="388405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Driven I/O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5132637" cy="3636511"/>
          </a:xfrm>
        </p:spPr>
        <p:txBody>
          <a:bodyPr/>
          <a:lstStyle/>
          <a:p>
            <a:r>
              <a:rPr lang="en-US" dirty="0"/>
              <a:t>Device Driver</a:t>
            </a:r>
          </a:p>
          <a:p>
            <a:pPr lvl="1"/>
            <a:r>
              <a:rPr lang="en-US" dirty="0"/>
              <a:t>One task for each event driven I/O device</a:t>
            </a:r>
          </a:p>
          <a:p>
            <a:pPr lvl="1"/>
            <a:r>
              <a:rPr lang="en-US" dirty="0"/>
              <a:t>Activated by device I/O interrupt</a:t>
            </a:r>
          </a:p>
          <a:p>
            <a:pPr lvl="1"/>
            <a:r>
              <a:rPr lang="en-US" dirty="0"/>
              <a:t>Reads input</a:t>
            </a:r>
          </a:p>
          <a:p>
            <a:pPr lvl="1"/>
            <a:r>
              <a:rPr lang="en-US" dirty="0"/>
              <a:t>Converts to internal format</a:t>
            </a:r>
          </a:p>
          <a:p>
            <a:pPr lvl="1"/>
            <a:r>
              <a:rPr lang="en-US" dirty="0"/>
              <a:t>Disposes of input</a:t>
            </a:r>
          </a:p>
          <a:p>
            <a:pPr lvl="2"/>
            <a:r>
              <a:rPr lang="en-US" dirty="0"/>
              <a:t>Sends message containing data</a:t>
            </a:r>
          </a:p>
          <a:p>
            <a:pPr lvl="2"/>
            <a:r>
              <a:rPr lang="en-US" dirty="0"/>
              <a:t>Signals event (message with no data)</a:t>
            </a:r>
          </a:p>
          <a:p>
            <a:pPr lvl="2"/>
            <a:r>
              <a:rPr lang="en-US" dirty="0"/>
              <a:t>Writes to data store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4704" t="35021" b="18855"/>
          <a:stretch/>
        </p:blipFill>
        <p:spPr>
          <a:xfrm>
            <a:off x="6571280" y="2660451"/>
            <a:ext cx="4943961" cy="363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900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Periodic I/O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4450712" cy="3636511"/>
          </a:xfrm>
        </p:spPr>
        <p:txBody>
          <a:bodyPr/>
          <a:lstStyle/>
          <a:p>
            <a:r>
              <a:rPr lang="en-US" dirty="0"/>
              <a:t>Task for each polled I/O device</a:t>
            </a:r>
          </a:p>
          <a:p>
            <a:pPr lvl="1"/>
            <a:r>
              <a:rPr lang="en-US" dirty="0"/>
              <a:t>Activation of task is periodic</a:t>
            </a:r>
          </a:p>
          <a:p>
            <a:pPr lvl="1"/>
            <a:r>
              <a:rPr lang="en-US" dirty="0"/>
              <a:t>Samples I/O device</a:t>
            </a:r>
          </a:p>
          <a:p>
            <a:r>
              <a:rPr lang="en-US" dirty="0"/>
              <a:t>Period I/O task</a:t>
            </a:r>
          </a:p>
          <a:p>
            <a:pPr lvl="1"/>
            <a:r>
              <a:rPr lang="en-US" dirty="0"/>
              <a:t>Activated by timer event</a:t>
            </a:r>
          </a:p>
          <a:p>
            <a:pPr lvl="1"/>
            <a:r>
              <a:rPr lang="en-US" dirty="0"/>
              <a:t>Performs I/O operation</a:t>
            </a:r>
          </a:p>
          <a:p>
            <a:pPr lvl="1"/>
            <a:r>
              <a:rPr lang="en-US" dirty="0"/>
              <a:t>Waits for next timer event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3432" t="28690" b="25186"/>
          <a:stretch/>
        </p:blipFill>
        <p:spPr>
          <a:xfrm>
            <a:off x="5380494" y="2222287"/>
            <a:ext cx="5877517" cy="416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13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Demand Driven I/O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756" y="2470260"/>
            <a:ext cx="6000542" cy="3636511"/>
          </a:xfrm>
        </p:spPr>
        <p:txBody>
          <a:bodyPr/>
          <a:lstStyle/>
          <a:p>
            <a:r>
              <a:rPr lang="en-US" dirty="0"/>
              <a:t>Task for each passive I/O device (usually output)</a:t>
            </a:r>
          </a:p>
          <a:p>
            <a:pPr lvl="1"/>
            <a:r>
              <a:rPr lang="en-US" dirty="0"/>
              <a:t>Passive I/O device does not need to be polled</a:t>
            </a:r>
          </a:p>
          <a:p>
            <a:pPr lvl="1"/>
            <a:r>
              <a:rPr lang="en-US" dirty="0"/>
              <a:t>Computation overlapped with output</a:t>
            </a:r>
          </a:p>
          <a:p>
            <a:pPr lvl="2"/>
            <a:r>
              <a:rPr lang="en-US" dirty="0"/>
              <a:t>Task output to device overlapped with</a:t>
            </a:r>
          </a:p>
          <a:p>
            <a:pPr lvl="2"/>
            <a:r>
              <a:rPr lang="en-US" dirty="0"/>
              <a:t>Computational task that produces data</a:t>
            </a:r>
          </a:p>
          <a:p>
            <a:pPr lvl="1"/>
            <a:r>
              <a:rPr lang="en-US" dirty="0"/>
              <a:t>Usually for passive output device</a:t>
            </a:r>
          </a:p>
          <a:p>
            <a:pPr lvl="2"/>
            <a:r>
              <a:rPr lang="en-US" dirty="0"/>
              <a:t>Demand driven I/O task</a:t>
            </a:r>
          </a:p>
          <a:p>
            <a:pPr lvl="1"/>
            <a:r>
              <a:rPr lang="en-US" dirty="0"/>
              <a:t>Passive input devices more likely to be polled</a:t>
            </a:r>
          </a:p>
          <a:p>
            <a:pPr lvl="2"/>
            <a:r>
              <a:rPr lang="en-US" dirty="0"/>
              <a:t>Periodic input task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6949" t="26202" r="5423" b="32421"/>
          <a:stretch/>
        </p:blipFill>
        <p:spPr>
          <a:xfrm>
            <a:off x="6416298" y="2621295"/>
            <a:ext cx="5393410" cy="333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91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Task Structuring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Periodic task</a:t>
            </a:r>
          </a:p>
          <a:p>
            <a:pPr lvl="1"/>
            <a:r>
              <a:rPr lang="en-US" dirty="0"/>
              <a:t>Task for each periodic activity</a:t>
            </a:r>
          </a:p>
          <a:p>
            <a:r>
              <a:rPr lang="en-US" dirty="0"/>
              <a:t>Demand task</a:t>
            </a:r>
          </a:p>
          <a:p>
            <a:pPr lvl="1"/>
            <a:r>
              <a:rPr lang="en-US" dirty="0"/>
              <a:t>Task for each demand driven internal activity</a:t>
            </a:r>
          </a:p>
          <a:p>
            <a:r>
              <a:rPr lang="en-US" dirty="0"/>
              <a:t>Control task</a:t>
            </a:r>
          </a:p>
          <a:p>
            <a:pPr lvl="1"/>
            <a:r>
              <a:rPr lang="en-US" dirty="0"/>
              <a:t>Task executes state machine</a:t>
            </a:r>
          </a:p>
          <a:p>
            <a:r>
              <a:rPr lang="en-US" dirty="0"/>
              <a:t>User interaction task</a:t>
            </a:r>
          </a:p>
          <a:p>
            <a:pPr lvl="1"/>
            <a:r>
              <a:rPr lang="en-US" dirty="0"/>
              <a:t>Task for each sequential user activity</a:t>
            </a:r>
          </a:p>
        </p:txBody>
      </p:sp>
    </p:spTree>
    <p:extLst>
      <p:ext uri="{BB962C8B-B14F-4D97-AF65-F5344CB8AC3E}">
        <p14:creationId xmlns:p14="http://schemas.microsoft.com/office/powerpoint/2010/main" val="2230642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Periodic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4109749" cy="3636511"/>
          </a:xfrm>
        </p:spPr>
        <p:txBody>
          <a:bodyPr/>
          <a:lstStyle/>
          <a:p>
            <a:r>
              <a:rPr lang="en-US" dirty="0"/>
              <a:t>Task for each periodic activity</a:t>
            </a:r>
          </a:p>
          <a:p>
            <a:r>
              <a:rPr lang="en-US" dirty="0"/>
              <a:t>Task activated periodically</a:t>
            </a:r>
          </a:p>
          <a:p>
            <a:pPr lvl="1"/>
            <a:r>
              <a:rPr lang="en-US" dirty="0"/>
              <a:t>Activated by timer event</a:t>
            </a:r>
          </a:p>
          <a:p>
            <a:pPr lvl="1"/>
            <a:r>
              <a:rPr lang="en-US" dirty="0"/>
              <a:t>Performs activity</a:t>
            </a:r>
          </a:p>
          <a:p>
            <a:pPr lvl="1"/>
            <a:r>
              <a:rPr lang="en-US" dirty="0"/>
              <a:t>Waits for next timer event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4195" t="29820" b="20665"/>
          <a:stretch/>
        </p:blipFill>
        <p:spPr>
          <a:xfrm>
            <a:off x="5083445" y="2111452"/>
            <a:ext cx="5796366" cy="450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544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Demand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264" y="2578748"/>
            <a:ext cx="4559200" cy="3636511"/>
          </a:xfrm>
        </p:spPr>
        <p:txBody>
          <a:bodyPr/>
          <a:lstStyle/>
          <a:p>
            <a:r>
              <a:rPr lang="en-US" dirty="0"/>
              <a:t>Activity executed on demand</a:t>
            </a:r>
          </a:p>
          <a:p>
            <a:pPr lvl="1"/>
            <a:r>
              <a:rPr lang="en-US" dirty="0"/>
              <a:t>Activated by internal event or message</a:t>
            </a:r>
          </a:p>
          <a:p>
            <a:pPr lvl="1"/>
            <a:r>
              <a:rPr lang="en-US" dirty="0"/>
              <a:t>Map to Demand Task</a:t>
            </a:r>
          </a:p>
          <a:p>
            <a:r>
              <a:rPr lang="en-US" dirty="0"/>
              <a:t>Demand task</a:t>
            </a:r>
          </a:p>
          <a:p>
            <a:pPr lvl="1"/>
            <a:r>
              <a:rPr lang="en-US" dirty="0"/>
              <a:t>Activated on demand by event or message sent by different task</a:t>
            </a:r>
          </a:p>
          <a:p>
            <a:pPr lvl="1"/>
            <a:r>
              <a:rPr lang="en-US" dirty="0"/>
              <a:t>Performs demanded action</a:t>
            </a:r>
          </a:p>
          <a:p>
            <a:pPr lvl="1"/>
            <a:r>
              <a:rPr lang="en-US" dirty="0"/>
              <a:t>Waits for next event or message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7246" t="39317" b="17046"/>
          <a:stretch/>
        </p:blipFill>
        <p:spPr>
          <a:xfrm>
            <a:off x="4897464" y="261208"/>
            <a:ext cx="4489986" cy="33631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5212" t="45874" b="19307"/>
          <a:stretch/>
        </p:blipFill>
        <p:spPr>
          <a:xfrm>
            <a:off x="6762230" y="3810321"/>
            <a:ext cx="5181796" cy="291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23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4605695" cy="3636511"/>
          </a:xfrm>
        </p:spPr>
        <p:txBody>
          <a:bodyPr/>
          <a:lstStyle/>
          <a:p>
            <a:r>
              <a:rPr lang="en-US" dirty="0"/>
              <a:t>Task executes </a:t>
            </a:r>
            <a:r>
              <a:rPr lang="en-US" dirty="0" err="1"/>
              <a:t>statechart</a:t>
            </a:r>
            <a:endParaRPr lang="en-US" dirty="0"/>
          </a:p>
          <a:p>
            <a:pPr lvl="1"/>
            <a:r>
              <a:rPr lang="en-US" dirty="0"/>
              <a:t>State dependent control object executes </a:t>
            </a:r>
            <a:r>
              <a:rPr lang="en-US" dirty="0" err="1"/>
              <a:t>statechart</a:t>
            </a:r>
            <a:endParaRPr lang="en-US" dirty="0"/>
          </a:p>
          <a:p>
            <a:pPr lvl="1"/>
            <a:r>
              <a:rPr lang="en-US" dirty="0"/>
              <a:t>Execution of </a:t>
            </a:r>
            <a:r>
              <a:rPr lang="en-US" dirty="0" err="1"/>
              <a:t>statechart</a:t>
            </a:r>
            <a:r>
              <a:rPr lang="en-US" dirty="0"/>
              <a:t> is sequential</a:t>
            </a:r>
          </a:p>
          <a:p>
            <a:r>
              <a:rPr lang="en-US" dirty="0"/>
              <a:t>One task for each control object</a:t>
            </a:r>
          </a:p>
          <a:p>
            <a:r>
              <a:rPr lang="en-US" dirty="0"/>
              <a:t>Can have multiple tasks of same type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6865" t="32396" r="2373" b="22472"/>
          <a:stretch/>
        </p:blipFill>
        <p:spPr>
          <a:xfrm>
            <a:off x="5703376" y="2086950"/>
            <a:ext cx="5455404" cy="449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69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Interaction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4636691" cy="36365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One task for each sequential user activity</a:t>
            </a:r>
          </a:p>
          <a:p>
            <a:r>
              <a:rPr lang="en-US" dirty="0"/>
              <a:t>Multi-user system</a:t>
            </a:r>
          </a:p>
          <a:p>
            <a:pPr lvl="1"/>
            <a:r>
              <a:rPr lang="en-US" dirty="0"/>
              <a:t>One task per user</a:t>
            </a:r>
          </a:p>
          <a:p>
            <a:pPr lvl="1"/>
            <a:r>
              <a:rPr lang="en-US" dirty="0"/>
              <a:t>User may also spawn background tasks</a:t>
            </a:r>
          </a:p>
          <a:p>
            <a:r>
              <a:rPr lang="en-US" dirty="0"/>
              <a:t>Windowing system</a:t>
            </a:r>
          </a:p>
          <a:p>
            <a:pPr lvl="1"/>
            <a:r>
              <a:rPr lang="en-US" dirty="0"/>
              <a:t>User engaged in multiple activities</a:t>
            </a:r>
          </a:p>
          <a:p>
            <a:pPr lvl="1"/>
            <a:r>
              <a:rPr lang="en-US" dirty="0"/>
              <a:t>Each window executes sequential activity</a:t>
            </a:r>
          </a:p>
          <a:p>
            <a:pPr lvl="1"/>
            <a:r>
              <a:rPr lang="en-US" dirty="0"/>
              <a:t>One task for each window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5848" t="29594" r="1610" b="24960"/>
          <a:stretch/>
        </p:blipFill>
        <p:spPr>
          <a:xfrm>
            <a:off x="5455402" y="2010143"/>
            <a:ext cx="5926595" cy="465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01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Creating Initial Concurrent Communication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635713"/>
          </a:xfrm>
        </p:spPr>
        <p:txBody>
          <a:bodyPr>
            <a:normAutofit fontScale="92500" lnSpcReduction="20000"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Start with conceptual static model and software context class diagram</a:t>
            </a:r>
          </a:p>
          <a:p>
            <a:pPr lvl="1"/>
            <a:r>
              <a:rPr lang="en-US" dirty="0"/>
              <a:t>Conceptual static model shows the separation of the hardware/software of the system</a:t>
            </a:r>
          </a:p>
          <a:p>
            <a:pPr lvl="1"/>
            <a:r>
              <a:rPr lang="en-US" dirty="0"/>
              <a:t>Software context class diagram depicts the external classes of the system with the hardware/software depicted as an aggregate class (black box)</a:t>
            </a:r>
          </a:p>
          <a:p>
            <a:pPr marL="400050">
              <a:buFont typeface="+mj-lt"/>
              <a:buAutoNum type="arabicPeriod"/>
            </a:pPr>
            <a:r>
              <a:rPr lang="en-US" dirty="0"/>
              <a:t>Remove the actors from the software context class diagram</a:t>
            </a:r>
          </a:p>
          <a:p>
            <a:pPr marL="400050">
              <a:buFont typeface="+mj-lt"/>
              <a:buAutoNum type="arabicPeriod"/>
            </a:pPr>
            <a:r>
              <a:rPr lang="en-US" dirty="0"/>
              <a:t>Depict the aggregated hardware/software class in the software context class diagram as a white box, showing the internal subsystems</a:t>
            </a:r>
          </a:p>
          <a:p>
            <a:pPr marL="800100" lvl="1"/>
            <a:r>
              <a:rPr lang="en-US" dirty="0"/>
              <a:t>Identify whether subsystems are &lt;&lt;service&gt;&gt; or &lt;&lt;client&gt;&gt; and mark them all as &lt;&lt;subsystems&gt;&gt;</a:t>
            </a:r>
          </a:p>
          <a:p>
            <a:pPr marL="1200150" lvl="2"/>
            <a:r>
              <a:rPr lang="en-US" dirty="0"/>
              <a:t>Two stereotypes</a:t>
            </a:r>
          </a:p>
          <a:p>
            <a:pPr marL="800100" lvl="1"/>
            <a:r>
              <a:rPr lang="en-US" dirty="0"/>
              <a:t>Be sure that the white box system has a name and give it the stereotype of &lt;&lt;software system&gt;&gt;</a:t>
            </a:r>
          </a:p>
          <a:p>
            <a:pPr marL="400050">
              <a:buFont typeface="+mj-lt"/>
              <a:buAutoNum type="arabicPeriod"/>
            </a:pPr>
            <a:r>
              <a:rPr lang="en-US" dirty="0"/>
              <a:t>Identify and represent the </a:t>
            </a:r>
            <a:r>
              <a:rPr lang="en-US" dirty="0" err="1"/>
              <a:t>whitebox</a:t>
            </a:r>
            <a:r>
              <a:rPr lang="en-US" dirty="0"/>
              <a:t> subsystems as active or passive</a:t>
            </a:r>
          </a:p>
          <a:p>
            <a:pPr marL="400050">
              <a:buFont typeface="+mj-lt"/>
              <a:buAutoNum type="arabicPeriod"/>
            </a:pPr>
            <a:r>
              <a:rPr lang="en-US" dirty="0"/>
              <a:t>Change the verbs on the lines of on the modified software context class diagram to describe the specific information being passed (e.g., customer input, display information, printer output, etc.) – these are the messages</a:t>
            </a:r>
          </a:p>
          <a:p>
            <a:pPr marL="400050">
              <a:buFont typeface="+mj-lt"/>
              <a:buAutoNum type="arabicPeriod"/>
            </a:pPr>
            <a:r>
              <a:rPr lang="en-US" dirty="0"/>
              <a:t>Denote (using arrows) whether the messages are asynchronous or synchronous</a:t>
            </a:r>
          </a:p>
          <a:p>
            <a:pPr marL="4000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058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developing the Concurrent Task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472981"/>
          </a:xfrm>
        </p:spPr>
        <p:txBody>
          <a:bodyPr>
            <a:normAutofit fontScale="77500" lnSpcReduction="20000"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Begin with the analysis model (integrated communication diagram)</a:t>
            </a:r>
          </a:p>
          <a:p>
            <a:pPr>
              <a:buFont typeface="+mj-lt"/>
              <a:buAutoNum type="arabicPeriod"/>
            </a:pPr>
            <a:r>
              <a:rPr lang="en-US" dirty="0"/>
              <a:t>In each case, decide whether the analysis model object should be designed as an active object (task) or a passive object in the design model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NOTE: It is possible to have multiple tasks of the same type</a:t>
            </a:r>
          </a:p>
          <a:p>
            <a:pPr marL="400050">
              <a:buFont typeface="+mj-lt"/>
              <a:buAutoNum type="arabicPeriod"/>
            </a:pPr>
            <a:r>
              <a:rPr lang="en-US" dirty="0"/>
              <a:t>Determine I/O tasks</a:t>
            </a:r>
          </a:p>
          <a:p>
            <a:pPr marL="857250" lvl="1" indent="-342900">
              <a:buFont typeface="+mj-lt"/>
              <a:buAutoNum type="alphaLcParenR"/>
            </a:pPr>
            <a:r>
              <a:rPr lang="en-US" dirty="0"/>
              <a:t>Start with the device I/O objects that interact with the outside world.  Determine whether the object should be structured as an event driven I/O task, a periodic I/O task, or a demand driven I/O task</a:t>
            </a:r>
          </a:p>
          <a:p>
            <a:pPr marL="457200">
              <a:buFont typeface="+mj-lt"/>
              <a:buAutoNum type="arabicPeriod"/>
            </a:pPr>
            <a:r>
              <a:rPr lang="en-US" dirty="0"/>
              <a:t>Determine Control tasks</a:t>
            </a:r>
          </a:p>
          <a:p>
            <a:pPr marL="914400" lvl="1" indent="-342900">
              <a:buFont typeface="+mj-lt"/>
              <a:buAutoNum type="alphaLcParenR"/>
            </a:pPr>
            <a:r>
              <a:rPr lang="en-US" dirty="0"/>
              <a:t>Analyze each state dependent control object and coordinator object.  Structure this object as a (usually demand driven) state-dependent control or coordinator task</a:t>
            </a:r>
          </a:p>
          <a:p>
            <a:pPr marL="400050">
              <a:buFont typeface="+mj-lt"/>
              <a:buAutoNum type="arabicPeriod"/>
            </a:pPr>
            <a:r>
              <a:rPr lang="en-US" dirty="0"/>
              <a:t>Determine Periodic tasks</a:t>
            </a:r>
          </a:p>
          <a:p>
            <a:pPr marL="857250" lvl="1" indent="-342900">
              <a:buFont typeface="+mj-lt"/>
              <a:buAutoNum type="alphaLcParenR"/>
            </a:pPr>
            <a:r>
              <a:rPr lang="en-US" dirty="0"/>
              <a:t>Analyze the internal periodic activities, which are structured as periodic tasks</a:t>
            </a:r>
          </a:p>
          <a:p>
            <a:pPr marL="457200">
              <a:buFont typeface="+mj-lt"/>
              <a:buAutoNum type="arabicPeriod"/>
            </a:pPr>
            <a:r>
              <a:rPr lang="en-US" dirty="0"/>
              <a:t>Handle Other internal tasks</a:t>
            </a:r>
          </a:p>
          <a:p>
            <a:pPr marL="914400" lvl="1" indent="-342900">
              <a:buFont typeface="+mj-lt"/>
              <a:buAutoNum type="alphaLcParenR"/>
            </a:pPr>
            <a:r>
              <a:rPr lang="en-US" dirty="0"/>
              <a:t>For each internal task activated by an internal event, structure this task as a demand driven task</a:t>
            </a:r>
          </a:p>
          <a:p>
            <a:pPr marL="514350">
              <a:buFont typeface="+mj-lt"/>
              <a:buAutoNum type="arabicPeriod"/>
            </a:pPr>
            <a:r>
              <a:rPr lang="en-US" dirty="0"/>
              <a:t>Re-draw initial concurrent communication diagram showing all the tasks in the system</a:t>
            </a:r>
          </a:p>
          <a:p>
            <a:pPr marL="971550" lvl="1" indent="-342900">
              <a:buFont typeface="+mj-lt"/>
              <a:buAutoNum type="alphaLcParenR"/>
            </a:pPr>
            <a:r>
              <a:rPr lang="en-US" dirty="0"/>
              <a:t>NOTE: The interfaces between the tasks are still simple messages as depicted on the analysis model integrated communication diagram</a:t>
            </a:r>
          </a:p>
        </p:txBody>
      </p:sp>
    </p:spTree>
    <p:extLst>
      <p:ext uri="{BB962C8B-B14F-4D97-AF65-F5344CB8AC3E}">
        <p14:creationId xmlns:p14="http://schemas.microsoft.com/office/powerpoint/2010/main" val="2624649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712" y="932413"/>
            <a:ext cx="10571998" cy="970450"/>
          </a:xfrm>
        </p:spPr>
        <p:txBody>
          <a:bodyPr/>
          <a:lstStyle/>
          <a:p>
            <a:r>
              <a:rPr lang="en-US" dirty="0"/>
              <a:t>Integrated communication diagram for ATM Client subsystem (before task structuring)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7712" t="24847" r="4280" b="24055"/>
          <a:stretch/>
        </p:blipFill>
        <p:spPr>
          <a:xfrm>
            <a:off x="223105" y="2114924"/>
            <a:ext cx="5485712" cy="41463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57584" t="34344" r="4534" b="15236"/>
          <a:stretch/>
        </p:blipFill>
        <p:spPr>
          <a:xfrm>
            <a:off x="6368496" y="2114924"/>
            <a:ext cx="5633320" cy="4215538"/>
          </a:xfrm>
          <a:prstGeom prst="rect">
            <a:avLst/>
          </a:prstGeom>
        </p:spPr>
      </p:pic>
      <p:sp>
        <p:nvSpPr>
          <p:cNvPr id="6" name="Arrow: Right 5"/>
          <p:cNvSpPr/>
          <p:nvPr/>
        </p:nvSpPr>
        <p:spPr>
          <a:xfrm>
            <a:off x="5708817" y="4029559"/>
            <a:ext cx="659679" cy="511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990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712" y="932413"/>
            <a:ext cx="10571998" cy="970450"/>
          </a:xfrm>
        </p:spPr>
        <p:txBody>
          <a:bodyPr/>
          <a:lstStyle/>
          <a:p>
            <a:r>
              <a:rPr lang="en-US" dirty="0"/>
              <a:t>Initial concurrent communication diagram for ATM Client subsystem </a:t>
            </a:r>
            <a:br>
              <a:rPr lang="en-US" dirty="0"/>
            </a:br>
            <a:r>
              <a:rPr lang="en-US" dirty="0"/>
              <a:t>(after task structuring)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7584" t="34344" r="4534" b="15236"/>
          <a:stretch/>
        </p:blipFill>
        <p:spPr>
          <a:xfrm>
            <a:off x="5756000" y="2091075"/>
            <a:ext cx="6214820" cy="4650687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22766" y="2128101"/>
            <a:ext cx="4140746" cy="4472981"/>
          </a:xfrm>
        </p:spPr>
        <p:txBody>
          <a:bodyPr>
            <a:normAutofit/>
          </a:bodyPr>
          <a:lstStyle/>
          <a:p>
            <a:r>
              <a:rPr lang="en-US" dirty="0"/>
              <a:t>NOTE</a:t>
            </a:r>
          </a:p>
          <a:p>
            <a:pPr lvl="1"/>
            <a:r>
              <a:rPr lang="en-US" dirty="0"/>
              <a:t>Active objects are identified</a:t>
            </a:r>
          </a:p>
          <a:p>
            <a:pPr lvl="1"/>
            <a:r>
              <a:rPr lang="en-US" dirty="0"/>
              <a:t>Task structuring criteria are applied (using stereotypes)</a:t>
            </a:r>
          </a:p>
          <a:p>
            <a:pPr lvl="1"/>
            <a:r>
              <a:rPr lang="en-US" dirty="0"/>
              <a:t>Internal task structuring criteria are applied (using stereotypes)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998563" y="2805193"/>
            <a:ext cx="4510006" cy="1131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338807" y="3378631"/>
            <a:ext cx="836908" cy="557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175715" y="3177153"/>
            <a:ext cx="1518834" cy="1069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215538" y="5022647"/>
            <a:ext cx="5920353" cy="3260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/>
          </p:cNvCxnSpPr>
          <p:nvPr/>
        </p:nvCxnSpPr>
        <p:spPr>
          <a:xfrm>
            <a:off x="8356284" y="5255124"/>
            <a:ext cx="1624624" cy="5102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890075" y="3828081"/>
            <a:ext cx="2557220" cy="53651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5168685" y="3378631"/>
            <a:ext cx="5819613" cy="71770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488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Banking System Cast Study – Task Structuring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756" y="2222287"/>
            <a:ext cx="5225627" cy="419401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Event driven I/O task</a:t>
            </a:r>
          </a:p>
          <a:p>
            <a:pPr lvl="1"/>
            <a:r>
              <a:rPr lang="en-US" dirty="0"/>
              <a:t>Card Reader Interface</a:t>
            </a:r>
          </a:p>
          <a:p>
            <a:r>
              <a:rPr lang="en-US" dirty="0"/>
              <a:t>Demand driven output task</a:t>
            </a:r>
          </a:p>
          <a:p>
            <a:pPr lvl="1"/>
            <a:r>
              <a:rPr lang="en-US" dirty="0"/>
              <a:t>Cash Dispenser Interface</a:t>
            </a:r>
          </a:p>
          <a:p>
            <a:pPr lvl="1"/>
            <a:r>
              <a:rPr lang="en-US" dirty="0"/>
              <a:t>Receipt Printer Interface</a:t>
            </a:r>
          </a:p>
          <a:p>
            <a:r>
              <a:rPr lang="en-US" dirty="0"/>
              <a:t>Event driven user interaction Task</a:t>
            </a:r>
          </a:p>
          <a:p>
            <a:pPr lvl="1"/>
            <a:r>
              <a:rPr lang="en-US" dirty="0"/>
              <a:t>Customer Interaction</a:t>
            </a:r>
          </a:p>
          <a:p>
            <a:pPr lvl="1"/>
            <a:r>
              <a:rPr lang="en-US" dirty="0"/>
              <a:t>Operator Interaction</a:t>
            </a:r>
          </a:p>
          <a:p>
            <a:r>
              <a:rPr lang="en-US" dirty="0"/>
              <a:t>Demand driven state dependent control task</a:t>
            </a:r>
          </a:p>
          <a:p>
            <a:pPr lvl="1"/>
            <a:r>
              <a:rPr lang="en-US" dirty="0"/>
              <a:t>ATM Control</a:t>
            </a:r>
          </a:p>
          <a:p>
            <a:r>
              <a:rPr lang="en-US" dirty="0"/>
              <a:t>Service task</a:t>
            </a:r>
          </a:p>
          <a:p>
            <a:pPr lvl="1"/>
            <a:r>
              <a:rPr lang="en-US" dirty="0"/>
              <a:t>Bank Service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7584" t="34344" r="4534" b="15236"/>
          <a:stretch/>
        </p:blipFill>
        <p:spPr>
          <a:xfrm>
            <a:off x="5492529" y="2091075"/>
            <a:ext cx="6214820" cy="465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61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Start with conceptual static model and software context class diagram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6398" t="29212" r="2741" b="26223"/>
          <a:stretch/>
        </p:blipFill>
        <p:spPr>
          <a:xfrm>
            <a:off x="1686736" y="3238500"/>
            <a:ext cx="3402833" cy="27626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2732" t="26767" b="28940"/>
          <a:stretch/>
        </p:blipFill>
        <p:spPr>
          <a:xfrm>
            <a:off x="6095999" y="2598063"/>
            <a:ext cx="5307106" cy="354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54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7138"/>
            <a:ext cx="12344400" cy="970450"/>
          </a:xfrm>
        </p:spPr>
        <p:txBody>
          <a:bodyPr/>
          <a:lstStyle/>
          <a:p>
            <a:pPr marL="400050"/>
            <a:r>
              <a:rPr lang="en-US" sz="3600" dirty="0"/>
              <a:t>Steps 2 and 3: Remove the actors from the software context class diagram and </a:t>
            </a:r>
            <a:r>
              <a:rPr lang="en-US" sz="3600" dirty="0" err="1"/>
              <a:t>deaggregate</a:t>
            </a:r>
            <a:r>
              <a:rPr lang="en-US" sz="3600" dirty="0"/>
              <a:t> the hardware/software system </a:t>
            </a:r>
            <a:r>
              <a:rPr lang="en-US" sz="3600" dirty="0" err="1"/>
              <a:t>blackbox</a:t>
            </a:r>
            <a:r>
              <a:rPr lang="en-US" sz="3600" dirty="0"/>
              <a:t> into a white box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62732" t="26767" b="28940"/>
          <a:stretch/>
        </p:blipFill>
        <p:spPr>
          <a:xfrm>
            <a:off x="1020530" y="4594867"/>
            <a:ext cx="3015502" cy="2014971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191980" y="2329205"/>
            <a:ext cx="2860719" cy="2134045"/>
            <a:chOff x="1428750" y="3029046"/>
            <a:chExt cx="3660819" cy="297214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66398" t="29212" r="2741" b="26223"/>
            <a:stretch/>
          </p:blipFill>
          <p:spPr>
            <a:xfrm>
              <a:off x="1428750" y="3029046"/>
              <a:ext cx="3660819" cy="2972149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2762250" y="3409950"/>
              <a:ext cx="781050" cy="914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ight Brace 10"/>
          <p:cNvSpPr/>
          <p:nvPr/>
        </p:nvSpPr>
        <p:spPr>
          <a:xfrm>
            <a:off x="4036032" y="3259251"/>
            <a:ext cx="1355118" cy="245574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52928" t="33333" r="13104" b="22135"/>
          <a:stretch/>
        </p:blipFill>
        <p:spPr>
          <a:xfrm>
            <a:off x="5688431" y="2834475"/>
            <a:ext cx="4419601" cy="3257550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stCxn id="3" idx="3"/>
          </p:cNvCxnSpPr>
          <p:nvPr/>
        </p:nvCxnSpPr>
        <p:spPr>
          <a:xfrm>
            <a:off x="2844379" y="2930975"/>
            <a:ext cx="4661321" cy="1389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171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66930"/>
            <a:ext cx="12344400" cy="970450"/>
          </a:xfrm>
        </p:spPr>
        <p:txBody>
          <a:bodyPr/>
          <a:lstStyle/>
          <a:p>
            <a:pPr marL="400050"/>
            <a:r>
              <a:rPr lang="en-US" sz="3600" dirty="0"/>
              <a:t>Steps 4 - 6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52928" t="33333" r="13104" b="22135"/>
          <a:stretch/>
        </p:blipFill>
        <p:spPr>
          <a:xfrm>
            <a:off x="133350" y="3630493"/>
            <a:ext cx="4169059" cy="307288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003995"/>
            <a:ext cx="8458200" cy="1575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lvl="0" indent="-342900">
              <a:spcBef>
                <a:spcPct val="20000"/>
              </a:spcBef>
              <a:spcAft>
                <a:spcPts val="600"/>
              </a:spcAft>
              <a:buClr>
                <a:srgbClr val="00C6BB"/>
              </a:buClr>
              <a:buFont typeface="+mj-lt"/>
              <a:buAutoNum type="arabicPeriod" startAt="4"/>
            </a:pPr>
            <a:r>
              <a:rPr lang="en-US" sz="1600" dirty="0">
                <a:solidFill>
                  <a:prstClr val="white"/>
                </a:solidFill>
              </a:rPr>
              <a:t>Identify and represent the </a:t>
            </a:r>
            <a:r>
              <a:rPr lang="en-US" sz="1600" dirty="0" err="1">
                <a:solidFill>
                  <a:prstClr val="white"/>
                </a:solidFill>
              </a:rPr>
              <a:t>whitebox</a:t>
            </a:r>
            <a:r>
              <a:rPr lang="en-US" sz="1600" dirty="0">
                <a:solidFill>
                  <a:prstClr val="white"/>
                </a:solidFill>
              </a:rPr>
              <a:t> subsystems as active or passive</a:t>
            </a:r>
          </a:p>
          <a:p>
            <a:pPr marL="400050" lvl="0" indent="-342900">
              <a:spcBef>
                <a:spcPct val="20000"/>
              </a:spcBef>
              <a:spcAft>
                <a:spcPts val="600"/>
              </a:spcAft>
              <a:buClr>
                <a:srgbClr val="00C6BB"/>
              </a:buClr>
              <a:buFont typeface="+mj-lt"/>
              <a:buAutoNum type="arabicPeriod" startAt="4"/>
            </a:pPr>
            <a:r>
              <a:rPr lang="en-US" sz="1600" dirty="0">
                <a:solidFill>
                  <a:prstClr val="white"/>
                </a:solidFill>
              </a:rPr>
              <a:t>Change the verbs on the lines of on the modified software context class diagram to describe the specific information being passed (e.g., customer input, display information, printer output, etc.) – these are the messages</a:t>
            </a:r>
          </a:p>
          <a:p>
            <a:pPr marL="400050" lvl="0" indent="-342900">
              <a:spcBef>
                <a:spcPct val="20000"/>
              </a:spcBef>
              <a:spcAft>
                <a:spcPts val="600"/>
              </a:spcAft>
              <a:buClr>
                <a:srgbClr val="00C6BB"/>
              </a:buClr>
              <a:buFont typeface="+mj-lt"/>
              <a:buAutoNum type="arabicPeriod" startAt="4"/>
            </a:pPr>
            <a:r>
              <a:rPr lang="en-US" sz="1600" dirty="0">
                <a:solidFill>
                  <a:prstClr val="white"/>
                </a:solidFill>
              </a:rPr>
              <a:t>Denote (using arrows) whether the messages are </a:t>
            </a:r>
            <a:r>
              <a:rPr lang="en-US" sz="1600" u="sng" dirty="0">
                <a:solidFill>
                  <a:srgbClr val="00B050"/>
                </a:solidFill>
              </a:rPr>
              <a:t>asynchronous</a:t>
            </a:r>
            <a:r>
              <a:rPr lang="en-US" sz="1600" dirty="0">
                <a:solidFill>
                  <a:prstClr val="white"/>
                </a:solidFill>
              </a:rPr>
              <a:t> or </a:t>
            </a:r>
            <a:r>
              <a:rPr lang="en-US" sz="1600" u="sng" dirty="0">
                <a:solidFill>
                  <a:srgbClr val="FFC000"/>
                </a:solidFill>
              </a:rPr>
              <a:t>synchronous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70" t="18519" r="20644" b="29293"/>
          <a:stretch/>
        </p:blipFill>
        <p:spPr>
          <a:xfrm>
            <a:off x="5886450" y="3690559"/>
            <a:ext cx="4514850" cy="295275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4533900" y="4838700"/>
            <a:ext cx="1028700" cy="3282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Elbow Connector 15"/>
          <p:cNvCxnSpPr/>
          <p:nvPr/>
        </p:nvCxnSpPr>
        <p:spPr>
          <a:xfrm rot="16200000" flipH="1">
            <a:off x="7058025" y="2352675"/>
            <a:ext cx="2647950" cy="2324100"/>
          </a:xfrm>
          <a:prstGeom prst="bentConnector3">
            <a:avLst>
              <a:gd name="adj1" fmla="val -46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8229600" y="2003995"/>
            <a:ext cx="1314450" cy="2701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972050" y="3067050"/>
            <a:ext cx="1714500" cy="16383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886450" y="3962400"/>
            <a:ext cx="1295400" cy="342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886450" y="3579811"/>
            <a:ext cx="1885950" cy="725489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7772400" y="3579811"/>
            <a:ext cx="1028700" cy="139223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904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/>
              <a:t>COMET Use Case Based Software Life Cycle Model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991946" y="2566946"/>
            <a:ext cx="5952404" cy="3833854"/>
            <a:chOff x="1533379" y="1786596"/>
            <a:chExt cx="9003323" cy="490962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26" t="25048" r="29277" b="7836"/>
            <a:stretch/>
          </p:blipFill>
          <p:spPr>
            <a:xfrm>
              <a:off x="1533379" y="1786596"/>
              <a:ext cx="9003323" cy="4909625"/>
            </a:xfrm>
            <a:prstGeom prst="rect">
              <a:avLst/>
            </a:prstGeom>
          </p:spPr>
        </p:pic>
        <p:sp>
          <p:nvSpPr>
            <p:cNvPr id="2" name="Oval 1"/>
            <p:cNvSpPr/>
            <p:nvPr/>
          </p:nvSpPr>
          <p:spPr>
            <a:xfrm>
              <a:off x="5351597" y="3220626"/>
              <a:ext cx="1366886" cy="1357461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3400" y="2222287"/>
            <a:ext cx="5219700" cy="417851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Develop Software Requirements Model</a:t>
            </a:r>
          </a:p>
          <a:p>
            <a:r>
              <a:rPr lang="en-US" dirty="0"/>
              <a:t>Develop Software Analysis Model</a:t>
            </a:r>
          </a:p>
          <a:p>
            <a:r>
              <a:rPr lang="en-US" dirty="0"/>
              <a:t>Develop Software Design Model</a:t>
            </a:r>
          </a:p>
          <a:p>
            <a:pPr lvl="1"/>
            <a:r>
              <a:rPr lang="en-US" dirty="0"/>
              <a:t>Design Overall Software Architecture (Chapter 12, 13)</a:t>
            </a:r>
          </a:p>
          <a:p>
            <a:pPr lvl="1"/>
            <a:r>
              <a:rPr lang="en-US" dirty="0"/>
              <a:t>Design Distributed Component-based Subsystems (Chapter 13, 15)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Structures Subsystems into Concurrent Tasks (Chapter 18)</a:t>
            </a:r>
          </a:p>
          <a:p>
            <a:pPr lvl="1"/>
            <a:r>
              <a:rPr lang="en-US" dirty="0"/>
              <a:t>Design Information Hiding Classes (Chapter 14)</a:t>
            </a:r>
          </a:p>
          <a:p>
            <a:pPr lvl="1"/>
            <a:r>
              <a:rPr lang="en-US" dirty="0"/>
              <a:t>Design Detailed Software Design</a:t>
            </a:r>
          </a:p>
          <a:p>
            <a:r>
              <a:rPr lang="en-US" dirty="0"/>
              <a:t>First, we must transition from Analysis to Design</a:t>
            </a:r>
          </a:p>
        </p:txBody>
      </p:sp>
    </p:spTree>
    <p:extLst>
      <p:ext uri="{BB962C8B-B14F-4D97-AF65-F5344CB8AC3E}">
        <p14:creationId xmlns:p14="http://schemas.microsoft.com/office/powerpoint/2010/main" val="34571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System Into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Concurrent Design with UML</a:t>
            </a:r>
          </a:p>
          <a:p>
            <a:r>
              <a:rPr lang="en-US" dirty="0"/>
              <a:t>Concurrent task structuring criteria </a:t>
            </a:r>
          </a:p>
          <a:p>
            <a:pPr lvl="1"/>
            <a:r>
              <a:rPr lang="en-US" dirty="0"/>
              <a:t>Structure analysis model into concurrent tasks</a:t>
            </a:r>
          </a:p>
          <a:p>
            <a:pPr lvl="2"/>
            <a:r>
              <a:rPr lang="en-US" dirty="0"/>
              <a:t>Task is an active object</a:t>
            </a:r>
          </a:p>
          <a:p>
            <a:pPr lvl="2"/>
            <a:r>
              <a:rPr lang="en-US" dirty="0"/>
              <a:t>Task has thread of control</a:t>
            </a:r>
          </a:p>
          <a:p>
            <a:pPr lvl="1"/>
            <a:r>
              <a:rPr lang="en-US" dirty="0"/>
              <a:t>Consider concurrent nature of system activities</a:t>
            </a:r>
          </a:p>
          <a:p>
            <a:pPr lvl="1"/>
            <a:r>
              <a:rPr lang="en-US" dirty="0"/>
              <a:t>Determine concurrent tasks</a:t>
            </a:r>
          </a:p>
          <a:p>
            <a:r>
              <a:rPr lang="en-US" dirty="0"/>
              <a:t>Define task interfaces</a:t>
            </a:r>
          </a:p>
          <a:p>
            <a:r>
              <a:rPr lang="en-US" dirty="0"/>
              <a:t>Support for concurrent tasks</a:t>
            </a:r>
          </a:p>
          <a:p>
            <a:pPr lvl="1"/>
            <a:r>
              <a:rPr lang="en-US" dirty="0"/>
              <a:t>Operative system services: multi-tasking kernel</a:t>
            </a:r>
          </a:p>
        </p:txBody>
      </p:sp>
      <p:sp>
        <p:nvSpPr>
          <p:cNvPr id="4" name="Star: 5 Points 3"/>
          <p:cNvSpPr/>
          <p:nvPr/>
        </p:nvSpPr>
        <p:spPr>
          <a:xfrm>
            <a:off x="5191932" y="2696705"/>
            <a:ext cx="340963" cy="26347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47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and Passive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5985044" cy="422500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Objects may be active or passive</a:t>
            </a:r>
          </a:p>
          <a:p>
            <a:r>
              <a:rPr lang="en-US" dirty="0"/>
              <a:t>Active object</a:t>
            </a:r>
          </a:p>
          <a:p>
            <a:pPr lvl="1"/>
            <a:r>
              <a:rPr lang="en-US" dirty="0"/>
              <a:t>Concurrent Task</a:t>
            </a:r>
          </a:p>
          <a:p>
            <a:pPr lvl="1"/>
            <a:r>
              <a:rPr lang="en-US" dirty="0"/>
              <a:t>Has thread of control</a:t>
            </a:r>
          </a:p>
          <a:p>
            <a:pPr lvl="1"/>
            <a:r>
              <a:rPr lang="en-US" dirty="0"/>
              <a:t>Also called a process or thread</a:t>
            </a:r>
          </a:p>
          <a:p>
            <a:r>
              <a:rPr lang="en-US" dirty="0"/>
              <a:t>Passive object</a:t>
            </a:r>
          </a:p>
          <a:p>
            <a:pPr lvl="1"/>
            <a:r>
              <a:rPr lang="en-US" dirty="0"/>
              <a:t>Information Hiding Object</a:t>
            </a:r>
          </a:p>
          <a:p>
            <a:pPr lvl="1"/>
            <a:r>
              <a:rPr lang="en-US" dirty="0"/>
              <a:t>Has no thread of control</a:t>
            </a:r>
          </a:p>
          <a:p>
            <a:pPr lvl="1"/>
            <a:r>
              <a:rPr lang="en-US" dirty="0"/>
              <a:t>Operations of passive object are executed by task</a:t>
            </a:r>
          </a:p>
          <a:p>
            <a:pPr lvl="1"/>
            <a:r>
              <a:rPr lang="en-US" dirty="0"/>
              <a:t>Operations execute in </a:t>
            </a:r>
            <a:r>
              <a:rPr lang="en-US" dirty="0" err="1"/>
              <a:t>tasks’s</a:t>
            </a:r>
            <a:r>
              <a:rPr lang="en-US" dirty="0"/>
              <a:t> thread of control</a:t>
            </a:r>
          </a:p>
          <a:p>
            <a:pPr lvl="2"/>
            <a:r>
              <a:rPr lang="en-US" dirty="0"/>
              <a:t>Directly or indirectly</a:t>
            </a:r>
          </a:p>
          <a:p>
            <a:r>
              <a:rPr lang="en-US" dirty="0"/>
              <a:t>Software Design terminology</a:t>
            </a:r>
          </a:p>
          <a:p>
            <a:pPr lvl="1"/>
            <a:r>
              <a:rPr lang="en-US" dirty="0"/>
              <a:t>Task refers to active object</a:t>
            </a:r>
          </a:p>
          <a:p>
            <a:pPr lvl="1"/>
            <a:r>
              <a:rPr lang="en-US" dirty="0"/>
              <a:t>Object refers to passive object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7076" t="41352" r="1102" b="35813"/>
          <a:stretch/>
        </p:blipFill>
        <p:spPr>
          <a:xfrm>
            <a:off x="7051728" y="3285641"/>
            <a:ext cx="1441343" cy="156532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758698" y="2758698"/>
            <a:ext cx="4541004" cy="852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758698" y="3735092"/>
            <a:ext cx="4541004" cy="599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576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notation for messages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5466" t="38186" r="2373" b="27221"/>
          <a:stretch/>
        </p:blipFill>
        <p:spPr>
          <a:xfrm>
            <a:off x="2384155" y="2076773"/>
            <a:ext cx="7423687" cy="448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7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3716</TotalTime>
  <Words>1242</Words>
  <Application>Microsoft Office PowerPoint</Application>
  <PresentationFormat>Widescreen</PresentationFormat>
  <Paragraphs>177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Calibri</vt:lpstr>
      <vt:lpstr>Century Gothic</vt:lpstr>
      <vt:lpstr>Wingdings 2</vt:lpstr>
      <vt:lpstr>Quotable</vt:lpstr>
      <vt:lpstr> Lecture 13 –  Task Structuring</vt:lpstr>
      <vt:lpstr>Steps for Creating Initial Concurrent Communication Diagram</vt:lpstr>
      <vt:lpstr>Step 1: Start with conceptual static model and software context class diagram</vt:lpstr>
      <vt:lpstr>Steps 2 and 3: Remove the actors from the software context class diagram and deaggregate the hardware/software system blackbox into a white box</vt:lpstr>
      <vt:lpstr>Steps 4 - 6</vt:lpstr>
      <vt:lpstr>COMET Use Case Based Software Life Cycle Model</vt:lpstr>
      <vt:lpstr>Structure System Into Tasks</vt:lpstr>
      <vt:lpstr>Active and Passive Objects</vt:lpstr>
      <vt:lpstr>UML notation for messages</vt:lpstr>
      <vt:lpstr>Task Structuring Criteria</vt:lpstr>
      <vt:lpstr>I/O Task Structuring Criteria</vt:lpstr>
      <vt:lpstr>Event Driven I/O Task</vt:lpstr>
      <vt:lpstr>Periodic I/O Task</vt:lpstr>
      <vt:lpstr>Demand Driven I/O Task</vt:lpstr>
      <vt:lpstr>Internal Task Structuring Criteria</vt:lpstr>
      <vt:lpstr>Periodic Task</vt:lpstr>
      <vt:lpstr>Demand Task</vt:lpstr>
      <vt:lpstr>Control Task</vt:lpstr>
      <vt:lpstr>User Interaction Task</vt:lpstr>
      <vt:lpstr>Steps for developing the Concurrent Task Architecture</vt:lpstr>
      <vt:lpstr>Integrated communication diagram for ATM Client subsystem (before task structuring)</vt:lpstr>
      <vt:lpstr>Initial concurrent communication diagram for ATM Client subsystem  (after task structuring)</vt:lpstr>
      <vt:lpstr>Banking System Cast Study – Task Structuring Criteria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Life Cycle Models</dc:title>
  <dc:creator>Jakita Thomas</dc:creator>
  <cp:lastModifiedBy>britannaka</cp:lastModifiedBy>
  <cp:revision>156</cp:revision>
  <dcterms:created xsi:type="dcterms:W3CDTF">2017-01-19T18:24:17Z</dcterms:created>
  <dcterms:modified xsi:type="dcterms:W3CDTF">2017-04-11T15:54:55Z</dcterms:modified>
</cp:coreProperties>
</file>